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  <p:embeddedFont>
      <p:font typeface="Work Sans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58DDC09C-A942-45CF-9729-9AA27B377A0D}">
  <a:tblStyle styleId="{58DDC09C-A942-45CF-9729-9AA27B377A0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17" Type="http://schemas.openxmlformats.org/officeDocument/2006/relationships/font" Target="fonts/WorkSans-bold.fntdata"/><Relationship Id="rId16" Type="http://schemas.openxmlformats.org/officeDocument/2006/relationships/font" Target="fonts/WorkSans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0d7fdcfcd_0_313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0d7fdcfcd_0_3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542200"/>
            <a:ext cx="6072900" cy="68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8ACE1"/>
                </a:solidFill>
                <a:latin typeface="IBM Plex Sans"/>
                <a:ea typeface="IBM Plex Sans"/>
                <a:cs typeface="IBM Plex Sans"/>
                <a:sym typeface="IBM Plex Sans"/>
              </a:rPr>
              <a:t>TEN TYPES OF INNOVATION</a:t>
            </a:r>
            <a:endParaRPr>
              <a:solidFill>
                <a:srgbClr val="68ACE1"/>
              </a:solidFill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462256" y="120045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{58DDC09C-A942-45CF-9729-9AA27B377A0D}</a:tableStyleId>
              </a:tblPr>
              <a:tblGrid>
                <a:gridCol w="976750"/>
                <a:gridCol w="976750"/>
                <a:gridCol w="976750"/>
                <a:gridCol w="976750"/>
                <a:gridCol w="976750"/>
                <a:gridCol w="976750"/>
                <a:gridCol w="976750"/>
                <a:gridCol w="976750"/>
                <a:gridCol w="976750"/>
                <a:gridCol w="976750"/>
              </a:tblGrid>
              <a:tr h="366025">
                <a:tc gridSpan="10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Innovation Differentiator:</a:t>
                      </a:r>
                      <a:endParaRPr b="1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990575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Configuration</a:t>
                      </a:r>
                      <a:endParaRPr b="1"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rgbClr val="68ACE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How do you innovate currently?</a:t>
                      </a:r>
                      <a:endParaRPr b="1" sz="800">
                        <a:solidFill>
                          <a:srgbClr val="68ACE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rgbClr val="68ACE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How could you potentially innovate?</a:t>
                      </a:r>
                      <a:endParaRPr b="1" sz="800">
                        <a:solidFill>
                          <a:srgbClr val="68ACE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hMerge="1"/>
                <a:tc hMerge="1"/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Offering</a:t>
                      </a:r>
                      <a:endParaRPr b="1"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rgbClr val="68ACE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How do you innovate currently?</a:t>
                      </a:r>
                      <a:endParaRPr b="1" sz="800">
                        <a:solidFill>
                          <a:srgbClr val="68ACE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rgbClr val="68ACE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How could you potentially innovate?</a:t>
                      </a:r>
                      <a:endParaRPr b="1" sz="8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Experience</a:t>
                      </a:r>
                      <a:endParaRPr b="1" sz="12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rgbClr val="68ACE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How do you innovate currently?</a:t>
                      </a:r>
                      <a:endParaRPr b="1" sz="800">
                        <a:solidFill>
                          <a:srgbClr val="68ACE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800">
                          <a:solidFill>
                            <a:srgbClr val="68ACE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How could you potentially innovate?</a:t>
                      </a:r>
                      <a:endParaRPr b="1" sz="8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hMerge="1"/>
                <a:tc hMerge="1"/>
              </a:tr>
              <a:tr h="542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Profit Model </a:t>
                      </a:r>
                      <a:endParaRPr b="1"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Network </a:t>
                      </a:r>
                      <a:endParaRPr b="1"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Structure</a:t>
                      </a:r>
                      <a:endParaRPr b="1"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Process</a:t>
                      </a:r>
                      <a:endParaRPr b="1"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Product Performance</a:t>
                      </a:r>
                      <a:endParaRPr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Product System</a:t>
                      </a:r>
                      <a:endParaRPr b="1"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Service</a:t>
                      </a:r>
                      <a:endParaRPr b="1"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Channel</a:t>
                      </a:r>
                      <a:endParaRPr b="1"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Brand </a:t>
                      </a:r>
                      <a:endParaRPr b="1"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Customer Engagement</a:t>
                      </a:r>
                      <a:endParaRPr b="1" sz="10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365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What is innovative currently?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What is innovative currently?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What is innovative currently?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What is innovative currently?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What is innovative currently?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What is innovative currently?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What is innovative currently?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What is innovative currently?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What is innovative currently?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What is innovative currently?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490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How could you potentially innovate?</a:t>
                      </a:r>
                      <a:endParaRPr b="1" sz="800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How could you potentially innovate?</a:t>
                      </a:r>
                      <a:endParaRPr b="1" sz="800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How could you potentially innovate?</a:t>
                      </a:r>
                      <a:endParaRPr b="1" sz="800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How could you potentially innovate?</a:t>
                      </a:r>
                      <a:endParaRPr b="1" sz="800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How could you potentially innovate?</a:t>
                      </a:r>
                      <a:endParaRPr b="1" sz="800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How could you potentially innovate?</a:t>
                      </a:r>
                      <a:endParaRPr b="1" sz="800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How could you potentially innovate?</a:t>
                      </a:r>
                      <a:endParaRPr b="1" sz="800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How could you potentially innovate?</a:t>
                      </a:r>
                      <a:endParaRPr b="1" sz="800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How could you potentially innovate?</a:t>
                      </a:r>
                      <a:endParaRPr b="1" sz="800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How could you potentially innovate?</a:t>
                      </a:r>
                      <a:endParaRPr b="1" sz="800">
                        <a:solidFill>
                          <a:schemeClr val="dk1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